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51" r:id="rId4"/>
  </p:sldMasterIdLst>
  <p:notesMasterIdLst>
    <p:notesMasterId r:id="rId18"/>
  </p:notesMasterIdLst>
  <p:sldIdLst>
    <p:sldId id="256" r:id="rId5"/>
    <p:sldId id="291" r:id="rId6"/>
    <p:sldId id="294" r:id="rId7"/>
    <p:sldId id="283" r:id="rId8"/>
    <p:sldId id="284" r:id="rId9"/>
    <p:sldId id="296" r:id="rId10"/>
    <p:sldId id="298" r:id="rId11"/>
    <p:sldId id="297" r:id="rId12"/>
    <p:sldId id="299" r:id="rId13"/>
    <p:sldId id="300" r:id="rId14"/>
    <p:sldId id="301" r:id="rId15"/>
    <p:sldId id="302" r:id="rId16"/>
    <p:sldId id="295" r:id="rId17"/>
  </p:sldIdLst>
  <p:sldSz cx="12192000" cy="6858000"/>
  <p:notesSz cx="6788150" cy="99234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366092"/>
        </a:solidFill>
        <a:latin typeface="Arial" panose="020B0604020202020204" pitchFamily="34" charset="0"/>
        <a:ea typeface="+mn-ea"/>
        <a:cs typeface="Helvetica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4F81BD"/>
    <a:srgbClr val="D9D9D9"/>
    <a:srgbClr val="0000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5714" autoAdjust="0"/>
  </p:normalViewPr>
  <p:slideViewPr>
    <p:cSldViewPr>
      <p:cViewPr>
        <p:scale>
          <a:sx n="80" d="100"/>
          <a:sy n="80" d="100"/>
        </p:scale>
        <p:origin x="778" y="-2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7313" y="744538"/>
            <a:ext cx="661352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4875" y="4713288"/>
            <a:ext cx="49784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it-IT" noProof="0">
                <a:sym typeface="Avenir Roman" charset="0"/>
              </a:rPr>
              <a:t>Second level</a:t>
            </a:r>
          </a:p>
          <a:p>
            <a:pPr lvl="2"/>
            <a:r>
              <a:rPr lang="it-IT" noProof="0">
                <a:sym typeface="Avenir Roman" charset="0"/>
              </a:rPr>
              <a:t>Third level</a:t>
            </a:r>
          </a:p>
          <a:p>
            <a:pPr lvl="3"/>
            <a:r>
              <a:rPr lang="it-IT" noProof="0">
                <a:sym typeface="Avenir Roman" charset="0"/>
              </a:rPr>
              <a:t>Fourth level</a:t>
            </a:r>
          </a:p>
          <a:p>
            <a:pPr lvl="4"/>
            <a:r>
              <a:rPr lang="it-IT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25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362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81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23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80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41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2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4F81BD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79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402314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863898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79646"/>
                </a:solidFill>
                <a:latin typeface="Arial Bold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11424592" y="6597352"/>
            <a:ext cx="654968" cy="215652"/>
          </a:xfrm>
          <a:prstGeom prst="rect">
            <a:avLst/>
          </a:prstGeom>
        </p:spPr>
        <p:txBody>
          <a:bodyPr anchor="ctr"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05255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11424592" y="6597352"/>
            <a:ext cx="654968" cy="215652"/>
          </a:xfrm>
          <a:prstGeom prst="rect">
            <a:avLst/>
          </a:prstGeom>
        </p:spPr>
        <p:txBody>
          <a:bodyPr anchor="ctr"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487488" y="1699989"/>
            <a:ext cx="9505055" cy="4105275"/>
          </a:xfrm>
          <a:prstGeom prst="rect">
            <a:avLst/>
          </a:prstGeom>
        </p:spPr>
        <p:txBody>
          <a:bodyPr/>
          <a:lstStyle>
            <a:lvl1pPr marL="4572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863898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79646"/>
                </a:solidFill>
                <a:latin typeface="Arial Bold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8397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11424592" y="6597352"/>
            <a:ext cx="654968" cy="215652"/>
          </a:xfrm>
          <a:prstGeom prst="rect">
            <a:avLst/>
          </a:prstGeom>
        </p:spPr>
        <p:txBody>
          <a:bodyPr anchor="ctr"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52538"/>
            <a:ext cx="12192000" cy="576262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inserire sottotitolo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863898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79646"/>
                </a:solidFill>
                <a:latin typeface="Arial Bold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986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11424592" y="6597352"/>
            <a:ext cx="654968" cy="215652"/>
          </a:xfrm>
          <a:prstGeom prst="rect">
            <a:avLst/>
          </a:prstGeom>
        </p:spPr>
        <p:txBody>
          <a:bodyPr anchor="ctr"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487488" y="1699989"/>
            <a:ext cx="9505055" cy="4105275"/>
          </a:xfrm>
          <a:prstGeom prst="rect">
            <a:avLst/>
          </a:prstGeom>
        </p:spPr>
        <p:txBody>
          <a:bodyPr/>
          <a:lstStyle>
            <a:lvl1pPr marL="4572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457200" algn="just">
              <a:buClr>
                <a:srgbClr val="F79646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52538"/>
            <a:ext cx="12192000" cy="576262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inserire sottotitolo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863898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79646"/>
                </a:solidFill>
                <a:latin typeface="Arial Bold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591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38"/>
            <a:ext cx="1219200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11424592" y="6597352"/>
            <a:ext cx="654968" cy="215652"/>
          </a:xfrm>
          <a:prstGeom prst="rect">
            <a:avLst/>
          </a:prstGeom>
        </p:spPr>
        <p:txBody>
          <a:bodyPr anchor="ctr"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‹N›</a:t>
            </a:fld>
            <a:endParaRPr lang="it-IT" altLang="it-IT" sz="1200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" y="122701"/>
            <a:ext cx="1610360" cy="914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7" r:id="rId3"/>
    <p:sldLayoutId id="2147483659" r:id="rId4"/>
    <p:sldLayoutId id="2147483656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/>
          <a:lstStyle/>
          <a:p>
            <a:pPr defTabSz="914400" eaLnBrk="1">
              <a:lnSpc>
                <a:spcPct val="90000"/>
              </a:lnSpc>
            </a:pPr>
            <a:r>
              <a:rPr lang="it-IT" altLang="it-IT" dirty="0">
                <a:solidFill>
                  <a:srgbClr val="F79646"/>
                </a:solidFill>
                <a:latin typeface="Arial Bold"/>
                <a:ea typeface="Arial Bold"/>
                <a:cs typeface="Arial Bold"/>
                <a:sym typeface="Arial Bold"/>
              </a:rPr>
              <a:t>   Etna</a:t>
            </a:r>
            <a:r>
              <a:rPr lang="it-IT" altLang="it-IT" dirty="0">
                <a:solidFill>
                  <a:srgbClr val="6C96C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it-IT" altLang="it-IT" dirty="0" err="1">
                <a:solidFill>
                  <a:srgbClr val="4F81BD"/>
                </a:solidFill>
                <a:latin typeface="Arial Bold"/>
                <a:ea typeface="Arial Bold"/>
                <a:cs typeface="Arial Bold"/>
                <a:sym typeface="Arial Bold"/>
              </a:rPr>
              <a:t>Hitech</a:t>
            </a:r>
            <a:r>
              <a:rPr lang="it-IT" altLang="it-IT" dirty="0">
                <a:solidFill>
                  <a:srgbClr val="6C96C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it-IT" altLang="it-IT" sz="2800" dirty="0" err="1">
                <a:solidFill>
                  <a:srgbClr val="BFBFBF"/>
                </a:solidFill>
                <a:latin typeface="Arial Bold"/>
                <a:ea typeface="Arial Bold"/>
                <a:cs typeface="Arial Bold"/>
                <a:sym typeface="Arial Bold"/>
              </a:rPr>
              <a:t>scpa</a:t>
            </a:r>
            <a:endParaRPr lang="it-IT" altLang="it-IT" sz="6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/>
          <a:lstStyle/>
          <a:p>
            <a:pPr defTabSz="914400" eaLnBrk="1">
              <a:lnSpc>
                <a:spcPct val="90000"/>
              </a:lnSpc>
              <a:spcBef>
                <a:spcPts val="1000"/>
              </a:spcBef>
            </a:pPr>
            <a:r>
              <a:rPr lang="it-IT" altLang="it-IT" sz="4000" dirty="0">
                <a:solidFill>
                  <a:srgbClr val="A6A6A6"/>
                </a:solidFill>
                <a:latin typeface="Arial Bold"/>
                <a:ea typeface="Arial Bold"/>
                <a:cs typeface="Arial Bold"/>
                <a:sym typeface="Arial Bold"/>
              </a:rPr>
              <a:t>Un cambiamento </a:t>
            </a:r>
            <a:r>
              <a:rPr lang="it-IT" altLang="it-IT" sz="4000" dirty="0" err="1">
                <a:solidFill>
                  <a:srgbClr val="A6A6A6"/>
                </a:solidFill>
                <a:latin typeface="Arial Bold"/>
                <a:ea typeface="Arial Bold"/>
                <a:cs typeface="Arial Bold"/>
                <a:sym typeface="Arial Bold"/>
              </a:rPr>
              <a:t>ecosistemico</a:t>
            </a:r>
            <a:r>
              <a:rPr lang="it-IT" altLang="it-IT" sz="4000" dirty="0">
                <a:solidFill>
                  <a:srgbClr val="A6A6A6"/>
                </a:solidFill>
                <a:latin typeface="Arial Bold"/>
                <a:ea typeface="Arial Bold"/>
                <a:cs typeface="Arial Bold"/>
                <a:sym typeface="Arial Bold"/>
              </a:rPr>
              <a:t> nel mondo dell’</a:t>
            </a:r>
            <a:r>
              <a:rPr lang="it-IT" altLang="it-IT" sz="4000" dirty="0" err="1">
                <a:solidFill>
                  <a:srgbClr val="A6A6A6"/>
                </a:solidFill>
                <a:latin typeface="Arial Bold"/>
                <a:ea typeface="Arial Bold"/>
                <a:cs typeface="Arial Bold"/>
                <a:sym typeface="Arial Bold"/>
              </a:rPr>
              <a:t>agrifood</a:t>
            </a:r>
            <a:endParaRPr lang="it-IT" altLang="it-IT" sz="4000" dirty="0">
              <a:solidFill>
                <a:srgbClr val="A6A6A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10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12192000" cy="4032448"/>
          </a:xfrm>
        </p:spPr>
        <p:txBody>
          <a:bodyPr/>
          <a:lstStyle/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Nuovi modelli di monetizzazione in grado di ottimizzare lo sfruttamento dei dati prodotti lungo l’intera filiera;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Nuovi modelli di sostenibilità grazie alla capacità di elevare il valore del dato isolato, favorendone la sua integrazione, armonizzazione, correlazione, certificazione e monetizzazione;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Trasferimento di know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how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tra ricerca ed impresa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Processi virtuosi di scambio di competenze ed esperienze </a:t>
            </a: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trasversali delle soluzioni EHT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AA9D0C-9562-4C4A-AB3B-003C327C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8" y="3645024"/>
            <a:ext cx="6171574" cy="28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ciTrace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11</a:t>
            </a:fld>
            <a:endParaRPr lang="it-IT" altLang="it-IT" sz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DEE62F-7720-49F7-9DC1-904AB3EA8677}"/>
              </a:ext>
            </a:extLst>
          </p:cNvPr>
          <p:cNvSpPr txBox="1"/>
          <p:nvPr/>
        </p:nvSpPr>
        <p:spPr>
          <a:xfrm>
            <a:off x="407368" y="1484784"/>
            <a:ext cx="110172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ciTrace</a:t>
            </a:r>
            <a:r>
              <a:rPr lang="it-IT" sz="2000" dirty="0"/>
              <a:t> è un progetto di Etna </a:t>
            </a:r>
            <a:r>
              <a:rPr lang="it-IT" sz="2000" dirty="0" err="1"/>
              <a:t>Hitech</a:t>
            </a:r>
            <a:r>
              <a:rPr lang="it-IT" sz="2000" dirty="0"/>
              <a:t> basato sulle tecnologie e le strategie dell’agribusiness: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Precision Farming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IoT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Big Data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Intelligenza Artificiale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Obiettivo finale è la generazione congiunta di prodotto-processo-mercato grazie all’utilizzo delle nuove tecnologie della comunicazione e dell’informazione.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Un progetto del valore complessivo di €14 MLN.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Diagramma 20" descr="image013">
            <a:extLst>
              <a:ext uri="{FF2B5EF4-FFF2-40B4-BE49-F238E27FC236}">
                <a16:creationId xmlns:a16="http://schemas.microsoft.com/office/drawing/2014/main" id="{C19412CF-A11E-4F6C-85DC-73CE37445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7"/>
          <a:stretch/>
        </p:blipFill>
        <p:spPr bwMode="auto">
          <a:xfrm>
            <a:off x="6168008" y="4458479"/>
            <a:ext cx="5760640" cy="185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3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ciTrace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12</a:t>
            </a:fld>
            <a:endParaRPr lang="it-IT" altLang="it-IT" sz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DEE62F-7720-49F7-9DC1-904AB3EA8677}"/>
              </a:ext>
            </a:extLst>
          </p:cNvPr>
          <p:cNvSpPr txBox="1"/>
          <p:nvPr/>
        </p:nvSpPr>
        <p:spPr>
          <a:xfrm>
            <a:off x="407368" y="1196752"/>
            <a:ext cx="11017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2000"/>
            </a:lvl1pPr>
          </a:lstStyle>
          <a:p>
            <a:pPr>
              <a:spcAft>
                <a:spcPts val="1200"/>
              </a:spcAft>
            </a:pPr>
            <a:r>
              <a:rPr lang="it-IT" dirty="0"/>
              <a:t>Il progetto propone una reinterpretazione del concetto di tracciabilità, declinando una soluzione centrata sul dato (</a:t>
            </a:r>
            <a:r>
              <a:rPr lang="it-IT" dirty="0" err="1"/>
              <a:t>DataHub</a:t>
            </a:r>
            <a:r>
              <a:rPr lang="it-IT" dirty="0"/>
              <a:t>), che guarda al </a:t>
            </a:r>
            <a:r>
              <a:rPr lang="it-IT" b="1" dirty="0"/>
              <a:t>prodotto</a:t>
            </a:r>
            <a:r>
              <a:rPr lang="it-IT" dirty="0"/>
              <a:t> come un </a:t>
            </a:r>
            <a:r>
              <a:rPr lang="it-IT" b="1" dirty="0"/>
              <a:t>vettore di informazioni</a:t>
            </a:r>
            <a:r>
              <a:rPr lang="it-IT" dirty="0"/>
              <a:t>. </a:t>
            </a:r>
          </a:p>
          <a:p>
            <a:pPr>
              <a:spcAft>
                <a:spcPts val="1200"/>
              </a:spcAft>
            </a:pPr>
            <a:r>
              <a:rPr lang="it-IT" dirty="0"/>
              <a:t>Il </a:t>
            </a:r>
            <a:r>
              <a:rPr lang="it-IT" b="1" dirty="0" err="1"/>
              <a:t>DataHub</a:t>
            </a:r>
            <a:r>
              <a:rPr lang="it-IT" dirty="0"/>
              <a:t> agisce come un concentratore di informazioni armonizzate sulle quali basare un set di </a:t>
            </a:r>
            <a:r>
              <a:rPr lang="it-IT" b="1" dirty="0"/>
              <a:t>servizi a valore aggiunto</a:t>
            </a:r>
            <a:r>
              <a:rPr lang="it-IT" dirty="0"/>
              <a:t> per la filiera, modelli business basati sulle informazioni, nuovi approcci di marketing e modelli-sistemi economici alternativi auto-sostenibili e auto-rigenerabili.</a:t>
            </a:r>
          </a:p>
          <a:p>
            <a:r>
              <a:rPr lang="it-IT" dirty="0"/>
              <a:t>Il progetto consentirà in particolare l’attivazione di un processo di “</a:t>
            </a:r>
            <a:r>
              <a:rPr lang="it-IT" b="1" dirty="0"/>
              <a:t>tracciabilità aumentata</a:t>
            </a:r>
            <a:r>
              <a:rPr lang="it-IT" dirty="0"/>
              <a:t>” del prodotto: dal campo fino al consumatore finale. Ciò permetterà alle aziende della filiera: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B39EC5-90E9-49A5-BDA9-FEBFC7A4C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933056"/>
            <a:ext cx="3552056" cy="23692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AA3134-2BEC-49C0-BCAD-BC622DBBD790}"/>
              </a:ext>
            </a:extLst>
          </p:cNvPr>
          <p:cNvSpPr txBox="1"/>
          <p:nvPr/>
        </p:nvSpPr>
        <p:spPr>
          <a:xfrm>
            <a:off x="911424" y="3746643"/>
            <a:ext cx="69763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000" dirty="0"/>
              <a:t>l’ottimizzazione dei sistemi di produzione, 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l’elaborazione di nuovi modelli di collaborazione orizzontale all'interno della catena del valore,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l’ottimizzazione energetica dei processi, 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la gestione logistica, 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il miglioramento delle prestazioni in termini di rapidità, </a:t>
            </a:r>
          </a:p>
          <a:p>
            <a:pPr algn="just"/>
            <a:r>
              <a:rPr lang="it-IT" sz="2000" dirty="0"/>
              <a:t>precisione e flessibilità.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13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12192000" cy="4032448"/>
          </a:xfrm>
        </p:spPr>
        <p:txBody>
          <a:bodyPr/>
          <a:lstStyle/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Contatti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714D813-438A-444B-8DB8-3B0E55C922FE}"/>
              </a:ext>
            </a:extLst>
          </p:cNvPr>
          <p:cNvSpPr/>
          <p:nvPr/>
        </p:nvSpPr>
        <p:spPr>
          <a:xfrm>
            <a:off x="4079776" y="4251051"/>
            <a:ext cx="4345755" cy="20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spc="600" dirty="0">
              <a:solidFill>
                <a:schemeClr val="tx1"/>
              </a:solidFill>
              <a:latin typeface="Arvo" panose="02000000000000000000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it-IT" dirty="0">
                <a:sym typeface="Helvetica" panose="020B0604020202020204" pitchFamily="34" charset="0"/>
              </a:rPr>
              <a:t>www.etnahitech.com</a:t>
            </a:r>
          </a:p>
          <a:p>
            <a:pPr algn="ctr">
              <a:lnSpc>
                <a:spcPct val="107000"/>
              </a:lnSpc>
            </a:pPr>
            <a:r>
              <a:rPr lang="it-IT" dirty="0">
                <a:sym typeface="Helvetica" panose="020B0604020202020204" pitchFamily="34" charset="0"/>
              </a:rPr>
              <a:t>info@etnahitech.com</a:t>
            </a:r>
          </a:p>
          <a:p>
            <a:pPr algn="ctr">
              <a:lnSpc>
                <a:spcPct val="107000"/>
              </a:lnSpc>
            </a:pPr>
            <a:endParaRPr lang="it-IT" dirty="0">
              <a:sym typeface="Helvetica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dirty="0">
                <a:sym typeface="Helvetica" panose="020B0604020202020204" pitchFamily="34" charset="0"/>
              </a:rPr>
              <a:t>T +39 095 8738230</a:t>
            </a:r>
          </a:p>
          <a:p>
            <a:pPr algn="ctr">
              <a:lnSpc>
                <a:spcPct val="107000"/>
              </a:lnSpc>
            </a:pPr>
            <a:r>
              <a:rPr lang="it-IT" dirty="0">
                <a:sym typeface="Helvetica" panose="020B0604020202020204" pitchFamily="34" charset="0"/>
              </a:rPr>
              <a:t>Viale Africa 31</a:t>
            </a:r>
          </a:p>
          <a:p>
            <a:pPr algn="ctr">
              <a:lnSpc>
                <a:spcPct val="107000"/>
              </a:lnSpc>
            </a:pPr>
            <a:r>
              <a:rPr lang="it-IT" dirty="0">
                <a:sym typeface="Helvetica" panose="020B0604020202020204" pitchFamily="34" charset="0"/>
              </a:rPr>
              <a:t>95129 Catania (CT)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7FE49E-C5FF-402B-88A2-7FCA55A30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77" y="1084008"/>
            <a:ext cx="5146245" cy="29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è Etna </a:t>
            </a:r>
            <a:r>
              <a:rPr lang="it-IT" dirty="0" err="1"/>
              <a:t>HiTech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2</a:t>
            </a:fld>
            <a:endParaRPr lang="it-IT" altLang="it-IT" sz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DEE62F-7720-49F7-9DC1-904AB3EA8677}"/>
              </a:ext>
            </a:extLst>
          </p:cNvPr>
          <p:cNvSpPr txBox="1"/>
          <p:nvPr/>
        </p:nvSpPr>
        <p:spPr>
          <a:xfrm>
            <a:off x="407368" y="1484784"/>
            <a:ext cx="1101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L’Ecosistema Digitale di Etna </a:t>
            </a:r>
            <a:r>
              <a:rPr lang="it-IT" dirty="0" err="1"/>
              <a:t>HiTech</a:t>
            </a:r>
            <a:r>
              <a:rPr lang="it-IT" dirty="0"/>
              <a:t> (EHT) è costituito da PMI che operano nel settore ICT.</a:t>
            </a:r>
          </a:p>
          <a:p>
            <a:endParaRPr lang="it-IT" dirty="0"/>
          </a:p>
          <a:p>
            <a:r>
              <a:rPr lang="it-IT" dirty="0"/>
              <a:t>EHT nasce come Società Consortile per Azioni nel 2005 e diventa consorzio stabile nel 2015.</a:t>
            </a:r>
          </a:p>
          <a:p>
            <a:endParaRPr lang="it-IT" dirty="0"/>
          </a:p>
          <a:p>
            <a:r>
              <a:rPr lang="it-IT" dirty="0"/>
              <a:t>EHT è un luogo di </a:t>
            </a:r>
            <a:r>
              <a:rPr lang="it-IT" dirty="0" err="1"/>
              <a:t>co.opetition</a:t>
            </a:r>
            <a:r>
              <a:rPr lang="it-IT" dirty="0"/>
              <a:t> (cooperative </a:t>
            </a:r>
            <a:r>
              <a:rPr lang="it-IT" dirty="0" err="1"/>
              <a:t>competition</a:t>
            </a:r>
            <a:r>
              <a:rPr lang="it-IT" dirty="0"/>
              <a:t>) in cui la cooperazione e il confronto creano un ambiente vivo e stimolante.</a:t>
            </a:r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05EB1CB-62FF-4EB5-9AF4-40B4E481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57" y="3799907"/>
            <a:ext cx="7540943" cy="25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2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52128"/>
          </a:xfrm>
        </p:spPr>
        <p:txBody>
          <a:bodyPr/>
          <a:lstStyle/>
          <a:p>
            <a:br>
              <a:rPr lang="it-IT" dirty="0">
                <a:solidFill>
                  <a:srgbClr val="366092"/>
                </a:solidFill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it-IT" dirty="0">
                <a:solidFill>
                  <a:srgbClr val="366092"/>
                </a:solidFill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Innoviamo per creare Valore, </a:t>
            </a:r>
            <a:br>
              <a:rPr lang="it-IT" dirty="0">
                <a:solidFill>
                  <a:srgbClr val="366092"/>
                </a:solidFill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it-IT" dirty="0">
                <a:solidFill>
                  <a:srgbClr val="366092"/>
                </a:solidFill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Insieme</a:t>
            </a:r>
            <a:br>
              <a:rPr lang="it-IT" spc="600" dirty="0">
                <a:solidFill>
                  <a:schemeClr val="tx1"/>
                </a:solidFill>
                <a:latin typeface="Arvo" panose="02000000000000000000" pitchFamily="2" charset="0"/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3</a:t>
            </a:fld>
            <a:endParaRPr lang="it-IT" altLang="it-IT" sz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DEE62F-7720-49F7-9DC1-904AB3EA8677}"/>
              </a:ext>
            </a:extLst>
          </p:cNvPr>
          <p:cNvSpPr txBox="1"/>
          <p:nvPr/>
        </p:nvSpPr>
        <p:spPr>
          <a:xfrm>
            <a:off x="407368" y="1484784"/>
            <a:ext cx="11017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/>
              <a:t>I partner di EHT nell’</a:t>
            </a:r>
            <a:r>
              <a:rPr lang="it-IT" dirty="0" err="1"/>
              <a:t>agrifood</a:t>
            </a:r>
            <a:r>
              <a:rPr lang="it-IT" dirty="0"/>
              <a:t>: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 err="1"/>
              <a:t>Agricolus</a:t>
            </a:r>
            <a:r>
              <a:rPr lang="it-IT" dirty="0"/>
              <a:t> S.r.l. è una startup, partner di EHT per la filiera dell’</a:t>
            </a:r>
            <a:r>
              <a:rPr lang="it-IT" dirty="0" err="1"/>
              <a:t>Agrifood</a:t>
            </a:r>
            <a:r>
              <a:rPr lang="it-IT" dirty="0"/>
              <a:t>, nata nel 2017 che sviluppa soluzioni per supportare la Smart Agricolture. La mission è quella di supportare coltivatori, agronomi, agri-food processors e altri operatori del mondo agricolo nell’ottimizzazione delle pratiche agronomiche, utilizzando le più moderne tecnologie di raccolta e analisi dati.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dirty="0"/>
              <a:t>ELMI è socio di EHT.</a:t>
            </a:r>
          </a:p>
          <a:p>
            <a:pPr>
              <a:defRPr/>
            </a:pPr>
            <a:r>
              <a:rPr lang="it-IT" dirty="0"/>
              <a:t>Opera nel settore ICT da oltre trent’anni come system integrator, proponendo soluzioni di sviluppo e gestione dei sistemi informatici prevalentemente nel territorio Siciliano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84FFD9-2547-48A0-AD4F-2C498BBCF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" y="2060848"/>
            <a:ext cx="2804664" cy="4320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283B81-D72E-4A97-A163-A2CCBC554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640" r="41157" b="889"/>
          <a:stretch/>
        </p:blipFill>
        <p:spPr>
          <a:xfrm>
            <a:off x="407170" y="3951105"/>
            <a:ext cx="147727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4</a:t>
            </a:fld>
            <a:endParaRPr lang="it-IT" altLang="it-IT" sz="1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91108" y="1196752"/>
            <a:ext cx="7677100" cy="4464496"/>
          </a:xfrm>
        </p:spPr>
        <p:txBody>
          <a:bodyPr/>
          <a:lstStyle/>
          <a:p>
            <a:pPr marL="0" lvl="0" indent="0" algn="l" defTabSz="914400">
              <a:buClrTx/>
              <a:buSzTx/>
              <a:buNone/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marL="0" lvl="0" indent="0" algn="l" defTabSz="914400">
              <a:buClrTx/>
              <a:buSzTx/>
              <a:buNone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Il cuore tecnologico dell’azienda è un ecosistema cloud di applicazioni per l’agricoltura di precisione: Sistemi di Supporto alle Decisioni, modelli previsionali, lotta intelligente alle fitopatie e telerilevamento. Una soluzione completa per gli operatori agricoli.</a:t>
            </a:r>
          </a:p>
          <a:p>
            <a:pPr marL="0" lvl="0" indent="0" algn="l" defTabSz="914400">
              <a:buClrTx/>
              <a:buSzTx/>
              <a:buNone/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marL="0" lvl="0" indent="0" algn="l" defTabSz="914400">
              <a:buClrTx/>
              <a:buSzTx/>
              <a:buNone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La visione di un futuro sostenibile, l’elevata professionalità, l’esperienza pluriennale ed un dinamismo assoluto definiscono l’identità di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Agricolus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 S.r.l., la cui forza consiste in un team multidisciplinare: Agronomi e Sviluppatori, Tecnici GIS e Data Scientists al servizio della moderna agricoltura.</a:t>
            </a:r>
          </a:p>
          <a:p>
            <a:pPr marL="0" lvl="0" indent="0" algn="l" defTabSz="914400">
              <a:buClrTx/>
              <a:buSzTx/>
              <a:buNone/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marL="0" lvl="0" indent="0" algn="l" defTabSz="914400">
              <a:buClrTx/>
              <a:buSzTx/>
              <a:buNone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La tecnologia utilizzata in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Agricolus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 è tra i casi di successo in ambito di Smart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Agriculture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 a livello europeo.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253F3A-FE08-4B5B-A752-1AD4120E199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33265" b="34356"/>
          <a:stretch/>
        </p:blipFill>
        <p:spPr bwMode="auto">
          <a:xfrm>
            <a:off x="8112224" y="1628800"/>
            <a:ext cx="3788668" cy="3130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 </a:t>
            </a:r>
            <a:r>
              <a:rPr lang="it-IT" dirty="0" err="1"/>
              <a:t>Agricolus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74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5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12192000" cy="4032448"/>
          </a:xfrm>
        </p:spPr>
        <p:txBody>
          <a:bodyPr/>
          <a:lstStyle/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 defTabSz="914400">
              <a:lnSpc>
                <a:spcPct val="107000"/>
              </a:lnSpc>
            </a:pP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Agricolus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è la soluzione di Smart Farming che in un’unica piattaforma:</a:t>
            </a:r>
          </a:p>
          <a:p>
            <a:pPr algn="l" defTabSz="914400">
              <a:lnSpc>
                <a:spcPct val="107000"/>
              </a:lnSpc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Fornisce gli strumenti fondamentali per coltivare secondo criteri scientifici e innovativi: mappare i campi, consultare le analisi satellitari, registrare le operazioni colturali, consultare le previsioni meteo;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Mantiene una connessione a stazioni meteo e sensori in campo; 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Fornisce modelli previsionali per fenologia, difesa, concimazione e irrigazione e un sistema di supporto alle decisioni (DSS)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Facilita la gestione del lavoro dei collaboratori e l’integrazione con macchinari agricoli;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Fornisce mappe di prescrizione e produzione con gestione per zone. 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soluzione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Agricolus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FF1FEA-0343-4003-89B6-CD54DF64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4817077"/>
            <a:ext cx="406028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6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12192000" cy="4032448"/>
          </a:xfrm>
        </p:spPr>
        <p:txBody>
          <a:bodyPr/>
          <a:lstStyle/>
          <a:p>
            <a:pPr algn="l"/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ELMI può vantare un’esperienza pluriennale per quanto riguarda la realizzazione di soluzioni di tracciabilità alimentare calati a pieno nei processi industriali.</a:t>
            </a:r>
          </a:p>
          <a:p>
            <a:pPr algn="l"/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L’obiettivo di diffondere nel mondo i propri prodotti non può non considerare il tema della garanzia e dell’affidabilità dei beni che vengono immessi nel mercato in merito alla provenienza delle materie prime e alla loro trasformazione.</a:t>
            </a:r>
          </a:p>
          <a:p>
            <a:pPr algn="l"/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ELMI ha sottomesso di recente al MISE un progetto denominato “3T–CHAINFOOD –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Traceability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,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Trasparency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and Trust with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blockCHAIN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for FOOD” in cui, avvalendosi della blockchain e dell'IoT, verrà realizzato il prototipo di una soluzione destinata a  rendere digitale tutto il processo che determina la vita di un prodotto alimentare con un focus rivolto alle filiere produttive della carne e del pesce. </a:t>
            </a: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fa Elmi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D38BF9-640F-470C-90B6-D28392027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5082063"/>
            <a:ext cx="2801682" cy="16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7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7680176" cy="4032448"/>
          </a:xfrm>
        </p:spPr>
        <p:txBody>
          <a:bodyPr/>
          <a:lstStyle/>
          <a:p>
            <a:pPr algn="l"/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La tecnologia Blockchain nasce nel settore finanziario ma la sua applicazione ha un potenziale ancora più elevato se applicato all’industria e, in particolar modo, a </a:t>
            </a:r>
            <a:r>
              <a:rPr lang="it-IT" sz="2000">
                <a:solidFill>
                  <a:srgbClr val="366092"/>
                </a:solidFill>
                <a:cs typeface="Helvetica" panose="020B0604020202020204" pitchFamily="34" charset="0"/>
              </a:rPr>
              <a:t>quella alimentare.</a:t>
            </a:r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 defTabSz="914400">
              <a:lnSpc>
                <a:spcPct val="107000"/>
              </a:lnSpc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Blockchain rende la supply chain più trasparente e robusta in termine di prevenzione della contraffazione e sofisticazione degli alimenti. Inoltre, consente a tutta la catena di essere più reattiva a qualsiasi incidente di sicurezza alimentare.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Walmart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, che vende il 20% di tutto il cibo negli Stati Uniti, ha da poco completato due progetti pilota blockchain.</a:t>
            </a: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52DF90-F350-4FB8-A3B7-91F65E320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79"/>
          <a:stretch/>
        </p:blipFill>
        <p:spPr>
          <a:xfrm>
            <a:off x="8345645" y="1523241"/>
            <a:ext cx="3391272" cy="3561943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tecnologia Blockchain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05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8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12192000" cy="4032448"/>
          </a:xfrm>
        </p:spPr>
        <p:txBody>
          <a:bodyPr/>
          <a:lstStyle/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ELMI ha contribuito nel 2018, in qualità di socio fondatore, alla nascita del primo consorzio del mediterraneo in ambito blockchain denominato “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MEDITChain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”, al fine di offrire servizi alle imprese secondo i seguenti scopi:</a:t>
            </a: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-	Decentralizzazione;</a:t>
            </a: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-	Trasparenza;</a:t>
            </a: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-	Sicurezza e immutabilità dei dati.</a:t>
            </a:r>
          </a:p>
          <a:p>
            <a:pPr algn="l"/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La </a:t>
            </a:r>
            <a:r>
              <a:rPr lang="it-IT" sz="2000" dirty="0" err="1">
                <a:solidFill>
                  <a:srgbClr val="366092"/>
                </a:solidFill>
                <a:cs typeface="Helvetica" panose="020B0604020202020204" pitchFamily="34" charset="0"/>
              </a:rPr>
              <a:t>Meditchain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nasce nel Comune di Palermo, al centro del Mediterraneo, per mettere in campo le competenze tecnologiche in ambito Blockchain.</a:t>
            </a:r>
          </a:p>
          <a:p>
            <a:pPr algn="l"/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/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L’obiettivo del consorzio è quello di contribuire allo sviluppo sostenibile, economico e sociale dell’area mediterranea attraverso azioni a carattere istituzionale e pubblico e promuovere attività di ricerca scientifica e applicata in genere e in particolar modo della tecnologia Blockchain.</a:t>
            </a: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algn="l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 marL="285750" indent="-285750" defTabSz="914400">
              <a:lnSpc>
                <a:spcPct val="107000"/>
              </a:lnSpc>
              <a:buFontTx/>
              <a:buChar char="-"/>
            </a:pPr>
            <a:endParaRPr lang="it-IT" sz="1800" dirty="0">
              <a:solidFill>
                <a:srgbClr val="366092"/>
              </a:solidFill>
              <a:highlight>
                <a:srgbClr val="FFFF00"/>
              </a:highlight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Il consorzio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MeditChain</a:t>
            </a:r>
            <a:endParaRPr lang="it-IT" dirty="0"/>
          </a:p>
        </p:txBody>
      </p:sp>
      <p:pic>
        <p:nvPicPr>
          <p:cNvPr id="10" name="Picture 2" descr="https://www.meditchain.com/wp-content/uploads/2018/10/medit_color_horizzontal.png">
            <a:extLst>
              <a:ext uri="{FF2B5EF4-FFF2-40B4-BE49-F238E27FC236}">
                <a16:creationId xmlns:a16="http://schemas.microsoft.com/office/drawing/2014/main" id="{7BFCE7D5-F190-44BC-A780-3066B9AA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09" y="5741582"/>
            <a:ext cx="2658460" cy="7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88BA058-0DAA-4A88-B918-51C610B7C7EF}"/>
              </a:ext>
            </a:extLst>
          </p:cNvPr>
          <p:cNvSpPr/>
          <p:nvPr/>
        </p:nvSpPr>
        <p:spPr>
          <a:xfrm>
            <a:off x="7959729" y="5985660"/>
            <a:ext cx="319152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Blockchain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399504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F3548F-8DC9-46F5-AFF1-C4287AF2B4CC}" type="slidenum">
              <a:rPr lang="it-IT" altLang="it-IT" smtClean="0"/>
              <a:pPr>
                <a:defRPr/>
              </a:pPr>
              <a:t>9</a:t>
            </a:fld>
            <a:endParaRPr lang="it-IT" altLang="it-IT" sz="1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xfrm>
            <a:off x="168696" y="980728"/>
            <a:ext cx="11910864" cy="2232248"/>
          </a:xfrm>
        </p:spPr>
        <p:txBody>
          <a:bodyPr/>
          <a:lstStyle/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 defTabSz="914400">
              <a:lnSpc>
                <a:spcPct val="107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Grazie alle tecnologie sviluppate e alle partnership a cui ha dato vita, EHT punta a produrre un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cambio di paradigma organizzativo 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che propende verso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logiche di rete ed </a:t>
            </a:r>
            <a:r>
              <a:rPr lang="it-IT" sz="2000" b="1" dirty="0" err="1">
                <a:solidFill>
                  <a:srgbClr val="366092"/>
                </a:solidFill>
                <a:cs typeface="Helvetica" panose="020B0604020202020204" pitchFamily="34" charset="0"/>
              </a:rPr>
              <a:t>ecosistemiche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volte a gestire relazioni di sistema complesse e interdipendenze tra molteplici attori.</a:t>
            </a:r>
          </a:p>
          <a:p>
            <a:pPr algn="l" defTabSz="914400">
              <a:lnSpc>
                <a:spcPct val="107000"/>
              </a:lnSpc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Ciò sarà possibile attraverso l’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utilizzo armonico di diverse tecnologie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finalizzate a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migliorare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la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resa 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e la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sostenibilità 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delle coltivazioni, la qualità produttiva, la trasformazione, la distribuzione e la  commercializzazione.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strategica di EHT nell’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Agrifood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213A04-4FFA-40E8-9252-2ED3AAF1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92" y="3501008"/>
            <a:ext cx="4692824" cy="2545636"/>
          </a:xfrm>
          <a:prstGeom prst="rect">
            <a:avLst/>
          </a:prstGeom>
        </p:spPr>
      </p:pic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90232A3D-8359-4BD4-A08E-AD17A89EFB18}"/>
              </a:ext>
            </a:extLst>
          </p:cNvPr>
          <p:cNvSpPr txBox="1">
            <a:spLocks/>
          </p:cNvSpPr>
          <p:nvPr/>
        </p:nvSpPr>
        <p:spPr>
          <a:xfrm>
            <a:off x="168696" y="3573016"/>
            <a:ext cx="6503368" cy="223224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79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defRPr>
            </a:lvl1pPr>
            <a:lvl2pPr marL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07000"/>
              </a:lnSpc>
            </a:pP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EHT infatti oltre a puntare alla realizzazione di nuovi servizi di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interazione e fruizione delle informazioni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in ambito alimentare, tesi a fortificare la consapevolezza e la fiducia del consumatore finale, intende creare </a:t>
            </a:r>
            <a:r>
              <a:rPr lang="it-IT" sz="2000" b="1" dirty="0">
                <a:solidFill>
                  <a:srgbClr val="366092"/>
                </a:solidFill>
                <a:cs typeface="Helvetica" panose="020B0604020202020204" pitchFamily="34" charset="0"/>
              </a:rPr>
              <a:t>nuove opportunità di mercato e nuovi modelli di business</a:t>
            </a:r>
            <a:r>
              <a:rPr lang="it-IT" sz="2000" dirty="0">
                <a:solidFill>
                  <a:srgbClr val="366092"/>
                </a:solidFill>
                <a:cs typeface="Helvetica" panose="020B0604020202020204" pitchFamily="34" charset="0"/>
              </a:rPr>
              <a:t> grazie alla quantità e alla qualità dei dati raccolti.</a:t>
            </a:r>
          </a:p>
          <a:p>
            <a:pPr algn="l" defTabSz="914400">
              <a:lnSpc>
                <a:spcPct val="107000"/>
              </a:lnSpc>
            </a:pPr>
            <a:endParaRPr lang="it-IT" sz="20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pPr algn="l" defTabSz="914400">
              <a:lnSpc>
                <a:spcPct val="107000"/>
              </a:lnSpc>
            </a:pPr>
            <a:endParaRPr lang="it-IT" sz="1800" dirty="0">
              <a:solidFill>
                <a:srgbClr val="366092"/>
              </a:solidFill>
              <a:cs typeface="Helvetica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764747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4F81BD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366092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4F81BD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366092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D8CAC17A7894282E53259B09FD0B2" ma:contentTypeVersion="10" ma:contentTypeDescription="Creare un nuovo documento." ma:contentTypeScope="" ma:versionID="c304e08855a1d1b7ff7c85b39e88787c">
  <xsd:schema xmlns:xsd="http://www.w3.org/2001/XMLSchema" xmlns:xs="http://www.w3.org/2001/XMLSchema" xmlns:p="http://schemas.microsoft.com/office/2006/metadata/properties" xmlns:ns2="acc03857-243d-4fb5-b92b-5b2b89004a9e" xmlns:ns3="cdc7030c-00f6-4590-88ae-65e29656044e" targetNamespace="http://schemas.microsoft.com/office/2006/metadata/properties" ma:root="true" ma:fieldsID="b01cd4fe17d63d2959fda2ce613a4390" ns2:_="" ns3:_="">
    <xsd:import namespace="acc03857-243d-4fb5-b92b-5b2b89004a9e"/>
    <xsd:import namespace="cdc7030c-00f6-4590-88ae-65e2965604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3857-243d-4fb5-b92b-5b2b89004a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Autore ultima condivisione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030c-00f6-4590-88ae-65e296560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738A10-71F4-456D-9B76-2663E61E2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87006-A018-4DDD-AF13-652F479E1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3857-243d-4fb5-b92b-5b2b89004a9e"/>
    <ds:schemaRef ds:uri="cdc7030c-00f6-4590-88ae-65e296560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A15A51-A365-40A5-82DB-9EB002DE60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dc7030c-00f6-4590-88ae-65e29656044e"/>
    <ds:schemaRef ds:uri="acc03857-243d-4fb5-b92b-5b2b89004a9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952</Words>
  <Application>Microsoft Office PowerPoint</Application>
  <PresentationFormat>Widescreen</PresentationFormat>
  <Paragraphs>129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Arvo</vt:lpstr>
      <vt:lpstr>Avenir Roman</vt:lpstr>
      <vt:lpstr>Calibri</vt:lpstr>
      <vt:lpstr>Helvetica</vt:lpstr>
      <vt:lpstr>Wingdings</vt:lpstr>
      <vt:lpstr>2_Tema di Office</vt:lpstr>
      <vt:lpstr>   Etna Hitech scpa</vt:lpstr>
      <vt:lpstr>Chi è Etna HiTech</vt:lpstr>
      <vt:lpstr> Innoviamo per creare Valore,  Insieme </vt:lpstr>
      <vt:lpstr>Cosa fa Agricolus</vt:lpstr>
      <vt:lpstr> La soluzione Agricolus </vt:lpstr>
      <vt:lpstr>Cosa fa Elmi</vt:lpstr>
      <vt:lpstr>La tecnologia Blockchain</vt:lpstr>
      <vt:lpstr>Il consorzio MeditChain</vt:lpstr>
      <vt:lpstr> La visione strategica di EHT nell’Agrifood </vt:lpstr>
      <vt:lpstr> Opportunità trasversali delle soluzioni EHT</vt:lpstr>
      <vt:lpstr>ciTrace</vt:lpstr>
      <vt:lpstr>ciTrace</vt:lpstr>
      <vt:lpstr> 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Etna Hitech Scpa</dc:title>
  <dc:creator>Giovanni Di Stefano</dc:creator>
  <cp:lastModifiedBy>Vladimiro Patatu</cp:lastModifiedBy>
  <cp:revision>258</cp:revision>
  <cp:lastPrinted>2014-04-17T12:17:48Z</cp:lastPrinted>
  <dcterms:modified xsi:type="dcterms:W3CDTF">2019-03-21T09:14:12Z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0x01010030BD8CAC17A7894282E53259B09FD0B2</vt:lpwstr>
  </property>
  <property fmtid="{D5CDD505-2E9C-101B-9397-08002B2CF9AE}" pid="3" name="AuthorIds_UIVersion_3072">
    <vt:lpwstr>58</vt:lpwstr>
  </property>
</Properties>
</file>