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fondiPPT_Coloombus copia 6.pdf" descr="SfondiPPT_Coloombus copia 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3764" y="-154867"/>
            <a:ext cx="14232328" cy="10063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fondiPPT_Coloombus copia 4.pdf" descr="SfondiPPT_Coloombus copia 4.pdf"/>
          <p:cNvPicPr>
            <a:picLocks noChangeAspect="1"/>
          </p:cNvPicPr>
          <p:nvPr/>
        </p:nvPicPr>
        <p:blipFill>
          <a:blip r:embed="rId2">
            <a:extLst/>
          </a:blip>
          <a:srcRect l="5161" t="0" r="0" b="0"/>
          <a:stretch>
            <a:fillRect/>
          </a:stretch>
        </p:blipFill>
        <p:spPr>
          <a:xfrm>
            <a:off x="-84336" y="-33933"/>
            <a:ext cx="13173387" cy="982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Il team"/>
          <p:cNvSpPr txBox="1"/>
          <p:nvPr/>
        </p:nvSpPr>
        <p:spPr>
          <a:xfrm>
            <a:off x="4627121" y="771968"/>
            <a:ext cx="3750559" cy="1199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0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Il team</a:t>
            </a:r>
          </a:p>
        </p:txBody>
      </p:sp>
      <p:pic>
        <p:nvPicPr>
          <p:cNvPr id="194" name="pp.jpg" descr="p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510" y="6789957"/>
            <a:ext cx="1457924" cy="145792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195" name="Giuseppe…"/>
          <p:cNvSpPr txBox="1"/>
          <p:nvPr/>
        </p:nvSpPr>
        <p:spPr>
          <a:xfrm>
            <a:off x="765556" y="8311858"/>
            <a:ext cx="1853832" cy="92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Giuseppe 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Lo Brutto</a:t>
            </a:r>
          </a:p>
        </p:txBody>
      </p:sp>
      <p:sp>
        <p:nvSpPr>
          <p:cNvPr id="196" name="IT"/>
          <p:cNvSpPr txBox="1"/>
          <p:nvPr/>
        </p:nvSpPr>
        <p:spPr>
          <a:xfrm>
            <a:off x="1479988" y="6215225"/>
            <a:ext cx="424968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IT</a:t>
            </a:r>
          </a:p>
        </p:txBody>
      </p:sp>
      <p:pic>
        <p:nvPicPr>
          <p:cNvPr id="197" name="pp.jpg" descr="pp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7748" y="3171422"/>
            <a:ext cx="1457924" cy="145792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198" name="Alessandro…"/>
          <p:cNvSpPr txBox="1"/>
          <p:nvPr/>
        </p:nvSpPr>
        <p:spPr>
          <a:xfrm>
            <a:off x="6987296" y="4681554"/>
            <a:ext cx="2044486" cy="92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Alessandro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Giglio</a:t>
            </a:r>
          </a:p>
        </p:txBody>
      </p:sp>
      <p:sp>
        <p:nvSpPr>
          <p:cNvPr id="199" name="Grafica"/>
          <p:cNvSpPr txBox="1"/>
          <p:nvPr/>
        </p:nvSpPr>
        <p:spPr>
          <a:xfrm>
            <a:off x="7212668" y="2606089"/>
            <a:ext cx="1307936" cy="5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Grafica</a:t>
            </a:r>
          </a:p>
        </p:txBody>
      </p:sp>
      <p:pic>
        <p:nvPicPr>
          <p:cNvPr id="200" name="pp.jpg" descr="pp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14567" y="3142947"/>
            <a:ext cx="1514865" cy="151486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01" name="Umberto…"/>
          <p:cNvSpPr txBox="1"/>
          <p:nvPr/>
        </p:nvSpPr>
        <p:spPr>
          <a:xfrm>
            <a:off x="10102180" y="4681554"/>
            <a:ext cx="1739647" cy="92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Umberto 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Macchi</a:t>
            </a:r>
          </a:p>
        </p:txBody>
      </p:sp>
      <p:sp>
        <p:nvSpPr>
          <p:cNvPr id="202" name="Rete Vendita"/>
          <p:cNvSpPr txBox="1"/>
          <p:nvPr/>
        </p:nvSpPr>
        <p:spPr>
          <a:xfrm>
            <a:off x="9879810" y="2606089"/>
            <a:ext cx="2184388" cy="5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Rete Vendita</a:t>
            </a:r>
          </a:p>
        </p:txBody>
      </p:sp>
      <p:sp>
        <p:nvSpPr>
          <p:cNvPr id="203" name="Logistica"/>
          <p:cNvSpPr txBox="1"/>
          <p:nvPr/>
        </p:nvSpPr>
        <p:spPr>
          <a:xfrm>
            <a:off x="4151877" y="6215225"/>
            <a:ext cx="1612088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Logistica</a:t>
            </a:r>
          </a:p>
        </p:txBody>
      </p:sp>
      <p:pic>
        <p:nvPicPr>
          <p:cNvPr id="204" name="pp.jpg" descr="pp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96453" y="6752083"/>
            <a:ext cx="1533672" cy="1533671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05" name="Marketing"/>
          <p:cNvSpPr txBox="1"/>
          <p:nvPr/>
        </p:nvSpPr>
        <p:spPr>
          <a:xfrm>
            <a:off x="7177692" y="6215225"/>
            <a:ext cx="1771194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Marketing</a:t>
            </a:r>
          </a:p>
        </p:txBody>
      </p:sp>
      <p:sp>
        <p:nvSpPr>
          <p:cNvPr id="206" name="Ignazio…"/>
          <p:cNvSpPr txBox="1"/>
          <p:nvPr/>
        </p:nvSpPr>
        <p:spPr>
          <a:xfrm>
            <a:off x="7123514" y="8311858"/>
            <a:ext cx="1879550" cy="92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Ignazio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Cusumano</a:t>
            </a:r>
          </a:p>
        </p:txBody>
      </p:sp>
      <p:pic>
        <p:nvPicPr>
          <p:cNvPr id="207" name="10683573_335703853256498_6769131692585440271_o.jpg" descr="10683573_335703853256498_6769131692585440271_o.jpg"/>
          <p:cNvPicPr>
            <a:picLocks noChangeAspect="1"/>
          </p:cNvPicPr>
          <p:nvPr/>
        </p:nvPicPr>
        <p:blipFill>
          <a:blip r:embed="rId7">
            <a:extLst/>
          </a:blip>
          <a:srcRect l="331" t="19879" r="39427" b="19879"/>
          <a:stretch>
            <a:fillRect/>
          </a:stretch>
        </p:blipFill>
        <p:spPr>
          <a:xfrm>
            <a:off x="4191158" y="3133621"/>
            <a:ext cx="1533717" cy="1533717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08" name="Fondatore"/>
          <p:cNvSpPr txBox="1"/>
          <p:nvPr/>
        </p:nvSpPr>
        <p:spPr>
          <a:xfrm>
            <a:off x="796931" y="2608459"/>
            <a:ext cx="1791082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Fondatore</a:t>
            </a:r>
          </a:p>
        </p:txBody>
      </p:sp>
      <p:sp>
        <p:nvSpPr>
          <p:cNvPr id="209" name="Giuliano…"/>
          <p:cNvSpPr txBox="1"/>
          <p:nvPr/>
        </p:nvSpPr>
        <p:spPr>
          <a:xfrm>
            <a:off x="3998943" y="4681554"/>
            <a:ext cx="1917955" cy="92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Giuliano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La Barbera</a:t>
            </a:r>
          </a:p>
        </p:txBody>
      </p:sp>
      <p:pic>
        <p:nvPicPr>
          <p:cNvPr id="210" name="35671873_1675974509183146_7038031237142806528_o.jpg" descr="35671873_1675974509183146_7038031237142806528_o.jpg"/>
          <p:cNvPicPr>
            <a:picLocks noChangeAspect="1"/>
          </p:cNvPicPr>
          <p:nvPr/>
        </p:nvPicPr>
        <p:blipFill>
          <a:blip r:embed="rId8">
            <a:extLst/>
          </a:blip>
          <a:srcRect l="40352" t="7641" r="5031" b="55248"/>
          <a:stretch>
            <a:fillRect/>
          </a:stretch>
        </p:blipFill>
        <p:spPr>
          <a:xfrm>
            <a:off x="942576" y="3136994"/>
            <a:ext cx="1499852" cy="1526813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11" name="Fondatore"/>
          <p:cNvSpPr txBox="1"/>
          <p:nvPr/>
        </p:nvSpPr>
        <p:spPr>
          <a:xfrm>
            <a:off x="4062380" y="2606089"/>
            <a:ext cx="1791082" cy="5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Fondatore</a:t>
            </a:r>
          </a:p>
        </p:txBody>
      </p:sp>
      <p:sp>
        <p:nvSpPr>
          <p:cNvPr id="212" name="Giuseppe…"/>
          <p:cNvSpPr txBox="1"/>
          <p:nvPr/>
        </p:nvSpPr>
        <p:spPr>
          <a:xfrm>
            <a:off x="635082" y="4681554"/>
            <a:ext cx="2114780" cy="92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Giuseppe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Santomauro</a:t>
            </a:r>
          </a:p>
        </p:txBody>
      </p:sp>
      <p:pic>
        <p:nvPicPr>
          <p:cNvPr id="213" name="Immagine" descr="Immagine"/>
          <p:cNvPicPr>
            <a:picLocks noChangeAspect="1"/>
          </p:cNvPicPr>
          <p:nvPr/>
        </p:nvPicPr>
        <p:blipFill>
          <a:blip r:embed="rId9">
            <a:extLst/>
          </a:blip>
          <a:srcRect l="0" t="0" r="0" b="7417"/>
          <a:stretch>
            <a:fillRect/>
          </a:stretch>
        </p:blipFill>
        <p:spPr>
          <a:xfrm>
            <a:off x="4196654" y="6746813"/>
            <a:ext cx="1522554" cy="154411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14" name="Alessandro…"/>
          <p:cNvSpPr txBox="1"/>
          <p:nvPr/>
        </p:nvSpPr>
        <p:spPr>
          <a:xfrm>
            <a:off x="3888015" y="8364207"/>
            <a:ext cx="2139811" cy="92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Alessandro 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Burrafato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fondiPPT_Coloombus copia 5.pdf" descr="SfondiPPT_Coloombus copia 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6662" y="-45235"/>
            <a:ext cx="13922227" cy="9844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fondiPPT_Coloombus copia 1.pdf" descr="SfondiPPT_Coloombus copia 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136" y="484374"/>
            <a:ext cx="13004801" cy="919538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oloombus…"/>
          <p:cNvSpPr txBox="1"/>
          <p:nvPr>
            <p:ph type="body" sz="half" idx="4294967295"/>
          </p:nvPr>
        </p:nvSpPr>
        <p:spPr>
          <a:xfrm>
            <a:off x="1801925" y="3622028"/>
            <a:ext cx="9400950" cy="2920072"/>
          </a:xfrm>
          <a:prstGeom prst="rect">
            <a:avLst/>
          </a:prstGeom>
        </p:spPr>
        <p:txBody>
          <a:bodyPr anchor="t"/>
          <a:lstStyle/>
          <a:p>
            <a:pPr marL="0" indent="0" algn="ctr" defTabSz="543305">
              <a:spcBef>
                <a:spcPts val="0"/>
              </a:spcBef>
              <a:buSzTx/>
              <a:buNone/>
              <a:defRPr b="1" sz="4650"/>
            </a:pPr>
            <a:r>
              <a:t>Coloombus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b="1" sz="3441"/>
            </a:pPr>
          </a:p>
          <a:p>
            <a:pPr marL="0" indent="0" algn="ctr" defTabSz="543305">
              <a:spcBef>
                <a:spcPts val="0"/>
              </a:spcBef>
              <a:buSzTx/>
              <a:buNone/>
              <a:defRPr sz="3441"/>
            </a:pPr>
            <a:r>
              <a:t>Piattaforma e-commerce che semplifica tutte le fasi del processo di import/export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441"/>
            </a:pPr>
            <a:r>
              <a:t>nell’agroalimentare B2B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fondiPPT_Coloombus copia 1.pdf" descr="SfondiPPT_Coloombus copia 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136" y="484374"/>
            <a:ext cx="13004801" cy="919538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Il problema…"/>
          <p:cNvSpPr txBox="1"/>
          <p:nvPr>
            <p:ph type="body" sz="half" idx="4294967295"/>
          </p:nvPr>
        </p:nvSpPr>
        <p:spPr>
          <a:xfrm>
            <a:off x="843954" y="3228845"/>
            <a:ext cx="11284621" cy="3706438"/>
          </a:xfrm>
          <a:prstGeom prst="rect">
            <a:avLst/>
          </a:prstGeom>
        </p:spPr>
        <p:txBody>
          <a:bodyPr lIns="25400" tIns="25400" rIns="25400" bIns="25400" anchor="t"/>
          <a:lstStyle/>
          <a:p>
            <a:pPr marL="0" indent="0" algn="ctr">
              <a:spcBef>
                <a:spcPts val="0"/>
              </a:spcBef>
              <a:buSzTx/>
              <a:buNone/>
              <a:defRPr b="1" sz="5000"/>
            </a:pPr>
            <a:r>
              <a:t>Il problema</a:t>
            </a:r>
          </a:p>
          <a:p>
            <a:pPr marL="0" indent="0">
              <a:spcBef>
                <a:spcPts val="0"/>
              </a:spcBef>
              <a:buSzTx/>
              <a:buNone/>
              <a:defRPr b="1" sz="3700"/>
            </a:pPr>
          </a:p>
          <a:p>
            <a:pPr marL="734218" indent="-734218">
              <a:spcBef>
                <a:spcPts val="0"/>
              </a:spcBef>
              <a:buSzPct val="100000"/>
              <a:buAutoNum type="arabicPeriod" startAt="1"/>
              <a:defRPr sz="3700"/>
            </a:pPr>
            <a:r>
              <a:t>Import/export è un processo lungo e complesso</a:t>
            </a:r>
          </a:p>
          <a:p>
            <a:pPr marL="734218" indent="-734218">
              <a:spcBef>
                <a:spcPts val="0"/>
              </a:spcBef>
              <a:buSzPct val="100000"/>
              <a:buAutoNum type="arabicPeriod" startAt="2"/>
              <a:defRPr sz="3700"/>
            </a:pPr>
            <a:r>
              <a:t>Logistica e MOQ deterrenti</a:t>
            </a:r>
          </a:p>
          <a:p>
            <a:pPr marL="734218" indent="-734218">
              <a:spcBef>
                <a:spcPts val="0"/>
              </a:spcBef>
              <a:buSzPct val="100000"/>
              <a:buAutoNum type="arabicPeriod" startAt="2"/>
              <a:defRPr sz="3700"/>
            </a:pPr>
            <a:r>
              <a:t>Assenza di un canale qualificato di lavoro on-line</a:t>
            </a:r>
          </a:p>
        </p:txBody>
      </p:sp>
      <p:pic>
        <p:nvPicPr>
          <p:cNvPr id="12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5581" y="6536293"/>
            <a:ext cx="3941174" cy="2703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fondiPPT_Coloombus copia 1.pdf" descr="SfondiPPT_Coloombus copia 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41060"/>
            <a:ext cx="13004801" cy="919538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oluzione…"/>
          <p:cNvSpPr txBox="1"/>
          <p:nvPr>
            <p:ph type="body" sz="half" idx="4294967295"/>
          </p:nvPr>
        </p:nvSpPr>
        <p:spPr>
          <a:xfrm>
            <a:off x="1830050" y="2591192"/>
            <a:ext cx="9792505" cy="4571216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700"/>
              </a:spcBef>
              <a:buSzTx/>
              <a:buNone/>
              <a:defRPr b="1" sz="3700"/>
            </a:pPr>
            <a:r>
              <a:rPr sz="5000"/>
              <a:t>Soluzione</a:t>
            </a:r>
            <a:r>
              <a:t> </a:t>
            </a:r>
          </a:p>
          <a:p>
            <a:pPr marL="0" indent="0">
              <a:lnSpc>
                <a:spcPct val="120000"/>
              </a:lnSpc>
              <a:spcBef>
                <a:spcPts val="700"/>
              </a:spcBef>
              <a:buSzTx/>
              <a:buNone/>
              <a:defRPr b="1" sz="3700"/>
            </a:pPr>
          </a:p>
          <a:p>
            <a:pPr marL="734218" indent="-734218">
              <a:lnSpc>
                <a:spcPct val="120000"/>
              </a:lnSpc>
              <a:spcBef>
                <a:spcPts val="700"/>
              </a:spcBef>
              <a:buSzPct val="100000"/>
              <a:buAutoNum type="arabicPeriod" startAt="1"/>
              <a:defRPr sz="3700"/>
            </a:pPr>
            <a:r>
              <a:t>un portale che mette in comunicazione solo utenti qualificati</a:t>
            </a:r>
          </a:p>
          <a:p>
            <a:pPr marL="734218" indent="-734218">
              <a:lnSpc>
                <a:spcPct val="120000"/>
              </a:lnSpc>
              <a:spcBef>
                <a:spcPts val="700"/>
              </a:spcBef>
              <a:buSzPct val="100000"/>
              <a:buAutoNum type="arabicPeriod" startAt="2"/>
              <a:defRPr sz="3700"/>
            </a:pPr>
            <a:r>
              <a:t>Logistica in un click</a:t>
            </a:r>
          </a:p>
          <a:p>
            <a:pPr marL="734218" indent="-734218">
              <a:lnSpc>
                <a:spcPct val="120000"/>
              </a:lnSpc>
              <a:spcBef>
                <a:spcPts val="700"/>
              </a:spcBef>
              <a:buSzPct val="100000"/>
              <a:buAutoNum type="arabicPeriod" startAt="2"/>
              <a:defRPr sz="3700"/>
            </a:pPr>
            <a:r>
              <a:t>Strumenti di semplificazione di affari</a:t>
            </a:r>
          </a:p>
        </p:txBody>
      </p:sp>
      <p:pic>
        <p:nvPicPr>
          <p:cNvPr id="13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2692" y="7666577"/>
            <a:ext cx="4047221" cy="2292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16153" t="0" r="7701" b="0"/>
          <a:stretch>
            <a:fillRect/>
          </a:stretch>
        </p:blipFill>
        <p:spPr>
          <a:xfrm>
            <a:off x="3472235" y="2681361"/>
            <a:ext cx="1223778" cy="1917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Carrier"/>
          <p:cNvSpPr txBox="1"/>
          <p:nvPr/>
        </p:nvSpPr>
        <p:spPr>
          <a:xfrm>
            <a:off x="3720236" y="6370245"/>
            <a:ext cx="1250671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Carrier</a:t>
            </a:r>
          </a:p>
        </p:txBody>
      </p:sp>
      <p:pic>
        <p:nvPicPr>
          <p:cNvPr id="134" name="SfondiPPT_Coloombus copia 1.pdf" descr="SfondiPPT_Coloombus copia 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136" y="484374"/>
            <a:ext cx="13004801" cy="919538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Modello di business"/>
          <p:cNvSpPr txBox="1"/>
          <p:nvPr>
            <p:ph type="body" sz="quarter" idx="4294967295"/>
          </p:nvPr>
        </p:nvSpPr>
        <p:spPr>
          <a:xfrm>
            <a:off x="5664200" y="1001896"/>
            <a:ext cx="3722245" cy="17551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5000"/>
            </a:lvl1pPr>
          </a:lstStyle>
          <a:p>
            <a:pPr/>
            <a:r>
              <a:t>Modello di business</a:t>
            </a:r>
          </a:p>
        </p:txBody>
      </p:sp>
      <p:pic>
        <p:nvPicPr>
          <p:cNvPr id="13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16153" t="0" r="7701" b="0"/>
          <a:stretch>
            <a:fillRect/>
          </a:stretch>
        </p:blipFill>
        <p:spPr>
          <a:xfrm>
            <a:off x="3670090" y="2605161"/>
            <a:ext cx="1223778" cy="1917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Linea"/>
          <p:cNvSpPr/>
          <p:nvPr/>
        </p:nvSpPr>
        <p:spPr>
          <a:xfrm flipV="1">
            <a:off x="5531119" y="3293200"/>
            <a:ext cx="1" cy="3577728"/>
          </a:xfrm>
          <a:prstGeom prst="line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Linea"/>
          <p:cNvSpPr/>
          <p:nvPr/>
        </p:nvSpPr>
        <p:spPr>
          <a:xfrm flipH="1" flipV="1">
            <a:off x="3102390" y="4934815"/>
            <a:ext cx="9868161" cy="1"/>
          </a:xfrm>
          <a:prstGeom prst="line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3590" y="5545625"/>
            <a:ext cx="1223963" cy="108726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nea"/>
          <p:cNvSpPr/>
          <p:nvPr/>
        </p:nvSpPr>
        <p:spPr>
          <a:xfrm flipH="1" flipV="1">
            <a:off x="3102390" y="6925357"/>
            <a:ext cx="9868161" cy="1"/>
          </a:xfrm>
          <a:prstGeom prst="line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1" name="474€"/>
          <p:cNvSpPr txBox="1"/>
          <p:nvPr/>
        </p:nvSpPr>
        <p:spPr>
          <a:xfrm>
            <a:off x="5811331" y="4068711"/>
            <a:ext cx="1349867" cy="750556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474€</a:t>
            </a:r>
          </a:p>
        </p:txBody>
      </p:sp>
      <p:sp>
        <p:nvSpPr>
          <p:cNvPr id="142" name="594€"/>
          <p:cNvSpPr txBox="1"/>
          <p:nvPr/>
        </p:nvSpPr>
        <p:spPr>
          <a:xfrm>
            <a:off x="7493796" y="4068711"/>
            <a:ext cx="1349867" cy="750556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594€</a:t>
            </a:r>
          </a:p>
        </p:txBody>
      </p:sp>
      <p:sp>
        <p:nvSpPr>
          <p:cNvPr id="143" name="834€"/>
          <p:cNvSpPr txBox="1"/>
          <p:nvPr/>
        </p:nvSpPr>
        <p:spPr>
          <a:xfrm>
            <a:off x="9176261" y="4068711"/>
            <a:ext cx="1349867" cy="750556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834€</a:t>
            </a:r>
          </a:p>
        </p:txBody>
      </p:sp>
      <p:sp>
        <p:nvSpPr>
          <p:cNvPr id="144" name="1.194€"/>
          <p:cNvSpPr txBox="1"/>
          <p:nvPr/>
        </p:nvSpPr>
        <p:spPr>
          <a:xfrm>
            <a:off x="10858727" y="4068711"/>
            <a:ext cx="1951043" cy="750556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1.194€</a:t>
            </a:r>
          </a:p>
        </p:txBody>
      </p:sp>
      <p:sp>
        <p:nvSpPr>
          <p:cNvPr id="145" name="Linea"/>
          <p:cNvSpPr/>
          <p:nvPr/>
        </p:nvSpPr>
        <p:spPr>
          <a:xfrm flipV="1">
            <a:off x="12976069" y="3191600"/>
            <a:ext cx="1" cy="3780928"/>
          </a:xfrm>
          <a:prstGeom prst="line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Abbonamento…"/>
          <p:cNvSpPr txBox="1"/>
          <p:nvPr/>
        </p:nvSpPr>
        <p:spPr>
          <a:xfrm>
            <a:off x="2913675" y="4056011"/>
            <a:ext cx="2514258" cy="77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ts val="2300"/>
              </a:lnSpc>
              <a:defRPr sz="2700">
                <a:solidFill>
                  <a:schemeClr val="accent5">
                    <a:lumOff val="-29866"/>
                  </a:schemeClr>
                </a:solidFill>
              </a:defRPr>
            </a:pPr>
            <a:r>
              <a:t>Abbonamento</a:t>
            </a:r>
          </a:p>
          <a:p>
            <a:pPr>
              <a:lnSpc>
                <a:spcPts val="2300"/>
              </a:lnSpc>
              <a:defRPr sz="2700">
                <a:solidFill>
                  <a:schemeClr val="accent5">
                    <a:lumOff val="-29866"/>
                  </a:schemeClr>
                </a:solidFill>
              </a:defRPr>
            </a:pPr>
            <a:r>
              <a:t>Supplier</a:t>
            </a:r>
          </a:p>
        </p:txBody>
      </p:sp>
      <p:sp>
        <p:nvSpPr>
          <p:cNvPr id="147" name="Base"/>
          <p:cNvSpPr txBox="1"/>
          <p:nvPr/>
        </p:nvSpPr>
        <p:spPr>
          <a:xfrm>
            <a:off x="5945224" y="3348930"/>
            <a:ext cx="1082081" cy="58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2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Base</a:t>
            </a:r>
          </a:p>
        </p:txBody>
      </p:sp>
      <p:sp>
        <p:nvSpPr>
          <p:cNvPr id="148" name="Nina"/>
          <p:cNvSpPr txBox="1"/>
          <p:nvPr/>
        </p:nvSpPr>
        <p:spPr>
          <a:xfrm>
            <a:off x="7627689" y="3348930"/>
            <a:ext cx="1082081" cy="58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2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Nina</a:t>
            </a:r>
          </a:p>
        </p:txBody>
      </p:sp>
      <p:sp>
        <p:nvSpPr>
          <p:cNvPr id="149" name="Pinta"/>
          <p:cNvSpPr txBox="1"/>
          <p:nvPr/>
        </p:nvSpPr>
        <p:spPr>
          <a:xfrm>
            <a:off x="9310154" y="3348930"/>
            <a:ext cx="1082081" cy="58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2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Pinta</a:t>
            </a:r>
          </a:p>
        </p:txBody>
      </p:sp>
      <p:sp>
        <p:nvSpPr>
          <p:cNvPr id="150" name="Santa…"/>
          <p:cNvSpPr txBox="1"/>
          <p:nvPr/>
        </p:nvSpPr>
        <p:spPr>
          <a:xfrm>
            <a:off x="11208912" y="3176034"/>
            <a:ext cx="1250672" cy="77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ts val="2300"/>
              </a:lnSpc>
              <a:defRPr sz="2700">
                <a:solidFill>
                  <a:schemeClr val="accent5">
                    <a:lumOff val="-29866"/>
                  </a:schemeClr>
                </a:solidFill>
              </a:defRPr>
            </a:pPr>
            <a:r>
              <a:t>Santa</a:t>
            </a:r>
          </a:p>
          <a:p>
            <a:pPr>
              <a:lnSpc>
                <a:spcPts val="2300"/>
              </a:lnSpc>
              <a:defRPr sz="2700">
                <a:solidFill>
                  <a:schemeClr val="accent5">
                    <a:lumOff val="-29866"/>
                  </a:schemeClr>
                </a:solidFill>
              </a:defRPr>
            </a:pPr>
            <a:r>
              <a:t>Maria</a:t>
            </a:r>
          </a:p>
        </p:txBody>
      </p:sp>
      <p:sp>
        <p:nvSpPr>
          <p:cNvPr id="151" name="10% &lt; percentuale &lt; 30 %"/>
          <p:cNvSpPr txBox="1"/>
          <p:nvPr/>
        </p:nvSpPr>
        <p:spPr>
          <a:xfrm>
            <a:off x="6649196" y="5950837"/>
            <a:ext cx="5208797" cy="777615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2700">
                <a:solidFill>
                  <a:schemeClr val="accent5">
                    <a:lumOff val="-29866"/>
                  </a:schemeClr>
                </a:solidFill>
              </a:defRPr>
            </a:pPr>
            <a:r>
              <a:rPr sz="3000"/>
              <a:t>10%</a:t>
            </a:r>
            <a:r>
              <a:t> </a:t>
            </a:r>
            <a:r>
              <a:rPr sz="3000"/>
              <a:t>&lt; </a:t>
            </a:r>
            <a:r>
              <a:t>percentuale</a:t>
            </a:r>
            <a:r>
              <a:rPr b="0" sz="290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900"/>
              <a:t>&lt; 30 %</a:t>
            </a:r>
          </a:p>
        </p:txBody>
      </p:sp>
      <p:sp>
        <p:nvSpPr>
          <p:cNvPr id="152" name="850 € costo trasporto medio"/>
          <p:cNvSpPr txBox="1"/>
          <p:nvPr/>
        </p:nvSpPr>
        <p:spPr>
          <a:xfrm>
            <a:off x="7487708" y="5524098"/>
            <a:ext cx="3570171" cy="396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1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850 € costo trasporto medio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fondiPPT_Coloombus copia 4.pdf" descr="SfondiPPT_Coloombus copia 4.pdf"/>
          <p:cNvPicPr>
            <a:picLocks noChangeAspect="1"/>
          </p:cNvPicPr>
          <p:nvPr/>
        </p:nvPicPr>
        <p:blipFill>
          <a:blip r:embed="rId2">
            <a:extLst/>
          </a:blip>
          <a:srcRect l="5161" t="0" r="0" b="0"/>
          <a:stretch>
            <a:fillRect/>
          </a:stretch>
        </p:blipFill>
        <p:spPr>
          <a:xfrm>
            <a:off x="-142706" y="-34443"/>
            <a:ext cx="13174710" cy="982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Vantaggio competitivo:…"/>
          <p:cNvSpPr txBox="1"/>
          <p:nvPr/>
        </p:nvSpPr>
        <p:spPr>
          <a:xfrm>
            <a:off x="252196" y="729973"/>
            <a:ext cx="6528755" cy="146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b="0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Vantaggio competitivo:</a:t>
            </a:r>
          </a:p>
          <a:p>
            <a:pPr>
              <a:defRPr b="0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l’export chiavi in mano</a:t>
            </a:r>
          </a:p>
        </p:txBody>
      </p:sp>
      <p:sp>
        <p:nvSpPr>
          <p:cNvPr id="156" name="Mercato"/>
          <p:cNvSpPr txBox="1"/>
          <p:nvPr/>
        </p:nvSpPr>
        <p:spPr>
          <a:xfrm>
            <a:off x="2690584" y="2660012"/>
            <a:ext cx="1651979" cy="639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Mercato</a:t>
            </a:r>
          </a:p>
        </p:txBody>
      </p:sp>
      <p:sp>
        <p:nvSpPr>
          <p:cNvPr id="157" name="Automatizzazione dogana, fatturazione e procedure commerciali…"/>
          <p:cNvSpPr txBox="1"/>
          <p:nvPr/>
        </p:nvSpPr>
        <p:spPr>
          <a:xfrm>
            <a:off x="310140" y="4193567"/>
            <a:ext cx="7928454" cy="308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726876" indent="-726876" algn="l" defTabSz="578358">
              <a:lnSpc>
                <a:spcPts val="8500"/>
              </a:lnSpc>
              <a:buSzPct val="100000"/>
              <a:buAutoNum type="arabicPeriod" startAt="1"/>
              <a:defRPr b="0" sz="297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Automatizzazione dogana, fatturazione e procedure commerciali</a:t>
            </a:r>
          </a:p>
          <a:p>
            <a:pPr marL="726876" indent="-726876" algn="l" defTabSz="578358">
              <a:lnSpc>
                <a:spcPts val="8500"/>
              </a:lnSpc>
              <a:buSzPct val="100000"/>
              <a:buAutoNum type="arabicPeriod" startAt="1"/>
              <a:defRPr b="0" sz="297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Focus su design e brand</a:t>
            </a:r>
          </a:p>
          <a:p>
            <a:pPr marL="726876" indent="-726876" algn="l" defTabSz="578358">
              <a:lnSpc>
                <a:spcPts val="8500"/>
              </a:lnSpc>
              <a:buSzPct val="100000"/>
              <a:buAutoNum type="arabicPeriod" startAt="1"/>
              <a:defRPr b="0" sz="297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Chi compra, vende o spedisce la merce è selezionato</a:t>
            </a:r>
          </a:p>
        </p:txBody>
      </p:sp>
      <p:pic>
        <p:nvPicPr>
          <p:cNvPr id="15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0379" y="4070"/>
            <a:ext cx="6218923" cy="5300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fondiPPT_Coloombus copia 4.pdf" descr="SfondiPPT_Coloombus copia 4.pdf"/>
          <p:cNvPicPr>
            <a:picLocks noChangeAspect="1"/>
          </p:cNvPicPr>
          <p:nvPr/>
        </p:nvPicPr>
        <p:blipFill>
          <a:blip r:embed="rId2">
            <a:extLst/>
          </a:blip>
          <a:srcRect l="5161" t="0" r="0" b="0"/>
          <a:stretch>
            <a:fillRect/>
          </a:stretch>
        </p:blipFill>
        <p:spPr>
          <a:xfrm>
            <a:off x="-142706" y="-34443"/>
            <a:ext cx="13174710" cy="982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Click and Ship"/>
          <p:cNvSpPr txBox="1"/>
          <p:nvPr/>
        </p:nvSpPr>
        <p:spPr>
          <a:xfrm>
            <a:off x="1198926" y="2646739"/>
            <a:ext cx="1751594" cy="1097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Click and Ship</a:t>
            </a:r>
          </a:p>
        </p:txBody>
      </p:sp>
      <p:sp>
        <p:nvSpPr>
          <p:cNvPr id="162" name="Scegli la merce…"/>
          <p:cNvSpPr txBox="1"/>
          <p:nvPr/>
        </p:nvSpPr>
        <p:spPr>
          <a:xfrm>
            <a:off x="310140" y="4193567"/>
            <a:ext cx="7928454" cy="281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734218" indent="-734218" algn="l">
              <a:lnSpc>
                <a:spcPts val="2700"/>
              </a:lnSpc>
              <a:buSzPct val="100000"/>
              <a:buAutoNum type="arabicPeriod" startAt="1"/>
              <a:defRPr b="0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Scegli la merce</a:t>
            </a:r>
          </a:p>
          <a:p>
            <a:pPr marL="734218" indent="-734218" algn="l">
              <a:lnSpc>
                <a:spcPts val="2700"/>
              </a:lnSpc>
              <a:buSzPct val="100000"/>
              <a:buAutoNum type="arabicPeriod" startAt="1"/>
              <a:defRPr b="0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734218" indent="-734218" algn="l">
              <a:lnSpc>
                <a:spcPts val="2700"/>
              </a:lnSpc>
              <a:buSzPct val="100000"/>
              <a:buAutoNum type="arabicPeriod" startAt="2"/>
              <a:defRPr b="0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Scrivi l’indirizzo di destinazione</a:t>
            </a:r>
          </a:p>
          <a:p>
            <a:pPr algn="l">
              <a:lnSpc>
                <a:spcPts val="2700"/>
              </a:lnSpc>
              <a:defRPr b="0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734218" indent="-734218" algn="l">
              <a:lnSpc>
                <a:spcPts val="2700"/>
              </a:lnSpc>
              <a:buSzPct val="100000"/>
              <a:buAutoNum type="arabicPeriod" startAt="3"/>
              <a:defRPr b="0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Scegli il trasporto</a:t>
            </a:r>
          </a:p>
        </p:txBody>
      </p:sp>
      <p:pic>
        <p:nvPicPr>
          <p:cNvPr id="16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0379" y="4070"/>
            <a:ext cx="6218923" cy="530013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Vantaggio competitivo:…"/>
          <p:cNvSpPr txBox="1"/>
          <p:nvPr/>
        </p:nvSpPr>
        <p:spPr>
          <a:xfrm>
            <a:off x="252196" y="729973"/>
            <a:ext cx="6528755" cy="146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b="0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Vantaggio competitivo:</a:t>
            </a:r>
          </a:p>
          <a:p>
            <a:pPr>
              <a:defRPr b="0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logistico</a:t>
            </a:r>
          </a:p>
        </p:txBody>
      </p:sp>
      <p:sp>
        <p:nvSpPr>
          <p:cNvPr id="165" name="Risparmio di tanto tempo e denaro"/>
          <p:cNvSpPr txBox="1"/>
          <p:nvPr/>
        </p:nvSpPr>
        <p:spPr>
          <a:xfrm>
            <a:off x="4424917" y="7383066"/>
            <a:ext cx="4039417" cy="146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Risparmio di tanto tempo e denaro</a:t>
            </a:r>
          </a:p>
        </p:txBody>
      </p:sp>
      <p:sp>
        <p:nvSpPr>
          <p:cNvPr id="166" name="Click   and Share"/>
          <p:cNvSpPr txBox="1"/>
          <p:nvPr/>
        </p:nvSpPr>
        <p:spPr>
          <a:xfrm>
            <a:off x="4099180" y="2646739"/>
            <a:ext cx="1951203" cy="1097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Click   and Share</a:t>
            </a:r>
          </a:p>
        </p:txBody>
      </p:sp>
      <p:sp>
        <p:nvSpPr>
          <p:cNvPr id="167" name="O"/>
          <p:cNvSpPr txBox="1"/>
          <p:nvPr/>
        </p:nvSpPr>
        <p:spPr>
          <a:xfrm>
            <a:off x="3261658" y="2917375"/>
            <a:ext cx="526384" cy="556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fondiPPT_Coloombus copia 4.pdf" descr="SfondiPPT_Coloombus copia 4.pdf"/>
          <p:cNvPicPr>
            <a:picLocks noChangeAspect="1"/>
          </p:cNvPicPr>
          <p:nvPr/>
        </p:nvPicPr>
        <p:blipFill>
          <a:blip r:embed="rId2">
            <a:extLst/>
          </a:blip>
          <a:srcRect l="5161" t="0" r="0" b="0"/>
          <a:stretch>
            <a:fillRect/>
          </a:stretch>
        </p:blipFill>
        <p:spPr>
          <a:xfrm>
            <a:off x="-142706" y="-34443"/>
            <a:ext cx="13174710" cy="982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Vantaggio competitivo:…"/>
          <p:cNvSpPr txBox="1"/>
          <p:nvPr/>
        </p:nvSpPr>
        <p:spPr>
          <a:xfrm>
            <a:off x="252196" y="729973"/>
            <a:ext cx="6528755" cy="146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b="0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Vantaggio competitivo:</a:t>
            </a:r>
          </a:p>
          <a:p>
            <a:pPr>
              <a:defRPr b="0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commerciale</a:t>
            </a:r>
          </a:p>
        </p:txBody>
      </p:sp>
      <p:sp>
        <p:nvSpPr>
          <p:cNvPr id="171" name="Le due “OO”…"/>
          <p:cNvSpPr txBox="1"/>
          <p:nvPr/>
        </p:nvSpPr>
        <p:spPr>
          <a:xfrm>
            <a:off x="2028997" y="2660012"/>
            <a:ext cx="2975153" cy="1070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due “OO”</a:t>
            </a:r>
          </a:p>
          <a:p>
            <a: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di coloombus</a:t>
            </a:r>
          </a:p>
        </p:txBody>
      </p:sp>
      <p:sp>
        <p:nvSpPr>
          <p:cNvPr id="172" name="Prodotto e buyer sono anime gemelle commerciali…"/>
          <p:cNvSpPr txBox="1"/>
          <p:nvPr/>
        </p:nvSpPr>
        <p:spPr>
          <a:xfrm>
            <a:off x="310140" y="4193567"/>
            <a:ext cx="7928454" cy="308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726876" indent="-726876" algn="l" defTabSz="578358">
              <a:lnSpc>
                <a:spcPts val="8500"/>
              </a:lnSpc>
              <a:buSzPct val="100000"/>
              <a:buAutoNum type="arabicPeriod" startAt="1"/>
              <a:defRPr b="0" sz="297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Prodotto e buyer sono anime gemelle commerciali</a:t>
            </a:r>
          </a:p>
          <a:p>
            <a:pPr marL="726876" indent="-726876" algn="l" defTabSz="578358">
              <a:lnSpc>
                <a:spcPts val="8500"/>
              </a:lnSpc>
              <a:buSzPct val="100000"/>
              <a:buAutoNum type="arabicPeriod" startAt="1"/>
              <a:defRPr b="0" sz="297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Alta profilazione dei prodotti e dei buyer</a:t>
            </a:r>
          </a:p>
          <a:p>
            <a:pPr marL="726876" indent="-726876" algn="l" defTabSz="578358">
              <a:lnSpc>
                <a:spcPts val="8500"/>
              </a:lnSpc>
              <a:buSzPct val="100000"/>
              <a:buAutoNum type="arabicPeriod" startAt="1"/>
              <a:defRPr b="0" sz="297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Attività di matching “casuale” e non causale</a:t>
            </a:r>
          </a:p>
        </p:txBody>
      </p:sp>
      <p:pic>
        <p:nvPicPr>
          <p:cNvPr id="17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0379" y="4070"/>
            <a:ext cx="6218923" cy="5300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fondiPPT_Coloombus copia 2.pdf" descr="SfondiPPT_Coloombus copia 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0116" y="-55354"/>
            <a:ext cx="13950851" cy="986430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Competitor"/>
          <p:cNvSpPr txBox="1"/>
          <p:nvPr/>
        </p:nvSpPr>
        <p:spPr>
          <a:xfrm>
            <a:off x="167598" y="287417"/>
            <a:ext cx="4096894" cy="956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54990">
              <a:defRPr b="0" sz="5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Competitor</a:t>
            </a:r>
          </a:p>
        </p:txBody>
      </p:sp>
      <p:sp>
        <p:nvSpPr>
          <p:cNvPr id="177" name="Linea"/>
          <p:cNvSpPr/>
          <p:nvPr/>
        </p:nvSpPr>
        <p:spPr>
          <a:xfrm flipV="1">
            <a:off x="6502399" y="1791385"/>
            <a:ext cx="1" cy="5675141"/>
          </a:xfrm>
          <a:prstGeom prst="line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Linea"/>
          <p:cNvSpPr/>
          <p:nvPr/>
        </p:nvSpPr>
        <p:spPr>
          <a:xfrm>
            <a:off x="1625625" y="4628955"/>
            <a:ext cx="9753550" cy="1"/>
          </a:xfrm>
          <a:prstGeom prst="line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generalisti B2B"/>
          <p:cNvSpPr txBox="1"/>
          <p:nvPr/>
        </p:nvSpPr>
        <p:spPr>
          <a:xfrm>
            <a:off x="9660504" y="4589893"/>
            <a:ext cx="2323665" cy="573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0" sz="25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generalisti B2B </a:t>
            </a:r>
          </a:p>
        </p:txBody>
      </p:sp>
      <p:sp>
        <p:nvSpPr>
          <p:cNvPr id="180" name="non competitor"/>
          <p:cNvSpPr txBox="1"/>
          <p:nvPr/>
        </p:nvSpPr>
        <p:spPr>
          <a:xfrm>
            <a:off x="329574" y="4583995"/>
            <a:ext cx="2737334" cy="585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0" sz="25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non competitor</a:t>
            </a:r>
          </a:p>
        </p:txBody>
      </p:sp>
      <p:sp>
        <p:nvSpPr>
          <p:cNvPr id="181" name="settoriali B2B"/>
          <p:cNvSpPr txBox="1"/>
          <p:nvPr/>
        </p:nvSpPr>
        <p:spPr>
          <a:xfrm>
            <a:off x="8776721" y="4078065"/>
            <a:ext cx="4091231" cy="573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0" sz="25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settoriali B2B</a:t>
            </a:r>
          </a:p>
        </p:txBody>
      </p:sp>
      <p:sp>
        <p:nvSpPr>
          <p:cNvPr id="182" name="B2C"/>
          <p:cNvSpPr txBox="1"/>
          <p:nvPr/>
        </p:nvSpPr>
        <p:spPr>
          <a:xfrm>
            <a:off x="1077757" y="4119203"/>
            <a:ext cx="1039437" cy="4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0" sz="25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B2C</a:t>
            </a:r>
          </a:p>
        </p:txBody>
      </p:sp>
      <p:pic>
        <p:nvPicPr>
          <p:cNvPr id="183" name="NXIUbzyg_400x400.jpeg" descr="NXIUbzyg_400x40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74449" y="2444348"/>
            <a:ext cx="741801" cy="741801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184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rcRect l="8396" t="12462" r="8396" b="12462"/>
          <a:stretch>
            <a:fillRect/>
          </a:stretch>
        </p:blipFill>
        <p:spPr>
          <a:xfrm>
            <a:off x="10008941" y="1677675"/>
            <a:ext cx="1626707" cy="647023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185" name="1280px-Amazon_logo_plain.svg.png" descr="1280px-Amazon_logo_plain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492" y="1977589"/>
            <a:ext cx="1629967" cy="491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Alibaba-logo.png" descr="Alibaba-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34029" y="6543761"/>
            <a:ext cx="2186996" cy="956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UPS_logo.svg.png" descr="UPS_logo.sv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89672" y="6070174"/>
            <a:ext cx="775877" cy="93141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Linea"/>
          <p:cNvSpPr/>
          <p:nvPr/>
        </p:nvSpPr>
        <p:spPr>
          <a:xfrm flipV="1">
            <a:off x="2203936" y="5466142"/>
            <a:ext cx="3283286" cy="2157502"/>
          </a:xfrm>
          <a:prstGeom prst="line">
            <a:avLst/>
          </a:prstGeom>
          <a:ln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9" name="Linea"/>
          <p:cNvSpPr/>
          <p:nvPr/>
        </p:nvSpPr>
        <p:spPr>
          <a:xfrm>
            <a:off x="2186504" y="5466164"/>
            <a:ext cx="3318151" cy="2139435"/>
          </a:xfrm>
          <a:prstGeom prst="line">
            <a:avLst/>
          </a:prstGeom>
          <a:ln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0" name="aprile-mxico-logo.jpg" descr="aprile-mxico-logo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91723" y="5880925"/>
            <a:ext cx="1627873" cy="488363"/>
          </a:xfrm>
          <a:prstGeom prst="rect">
            <a:avLst/>
          </a:prstGeom>
          <a:ln w="3175">
            <a:solidFill>
              <a:srgbClr val="929292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